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3"/>
  </p:notesMasterIdLst>
  <p:sldIdLst>
    <p:sldId id="256" r:id="rId2"/>
    <p:sldId id="257" r:id="rId3"/>
    <p:sldId id="258" r:id="rId4"/>
    <p:sldId id="268" r:id="rId5"/>
    <p:sldId id="259" r:id="rId6"/>
    <p:sldId id="264" r:id="rId7"/>
    <p:sldId id="260" r:id="rId8"/>
    <p:sldId id="261" r:id="rId9"/>
    <p:sldId id="262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2B945-6F89-4E9B-BA5B-73D4F517DAAA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98848-02C1-40B6-BC34-DC9A8887A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6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7726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400" y="503238"/>
            <a:ext cx="461645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4" name="Google Shape;554;p23:notes"/>
          <p:cNvSpPr txBox="1">
            <a:spLocks noGrp="1"/>
          </p:cNvSpPr>
          <p:nvPr>
            <p:ph type="body" idx="1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the overview of the Proactive Classroom Systems course.  </a:t>
            </a:r>
            <a:endParaRPr/>
          </a:p>
        </p:txBody>
      </p:sp>
      <p:sp>
        <p:nvSpPr>
          <p:cNvPr id="555" name="Google Shape;555;p23:notes"/>
          <p:cNvSpPr txBox="1">
            <a:spLocks noGrp="1"/>
          </p:cNvSpPr>
          <p:nvPr>
            <p:ph type="sldNum" idx="12"/>
          </p:nvPr>
        </p:nvSpPr>
        <p:spPr>
          <a:xfrm>
            <a:off x="3884613" y="8772668"/>
            <a:ext cx="2971800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3550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1D36-B8D7-49E4-BD5C-589845D4857F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73A1-F35E-46AF-83BC-9323D41D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82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1D36-B8D7-49E4-BD5C-589845D4857F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73A1-F35E-46AF-83BC-9323D41D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90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1D36-B8D7-49E4-BD5C-589845D4857F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73A1-F35E-46AF-83BC-9323D41DD96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181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1D36-B8D7-49E4-BD5C-589845D4857F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73A1-F35E-46AF-83BC-9323D41D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03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1D36-B8D7-49E4-BD5C-589845D4857F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73A1-F35E-46AF-83BC-9323D41DD96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0363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1D36-B8D7-49E4-BD5C-589845D4857F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73A1-F35E-46AF-83BC-9323D41D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98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1D36-B8D7-49E4-BD5C-589845D4857F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73A1-F35E-46AF-83BC-9323D41D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51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1D36-B8D7-49E4-BD5C-589845D4857F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73A1-F35E-46AF-83BC-9323D41D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20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7708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1D36-B8D7-49E4-BD5C-589845D4857F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73A1-F35E-46AF-83BC-9323D41D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97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1D36-B8D7-49E4-BD5C-589845D4857F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73A1-F35E-46AF-83BC-9323D41D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43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1D36-B8D7-49E4-BD5C-589845D4857F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73A1-F35E-46AF-83BC-9323D41D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16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1D36-B8D7-49E4-BD5C-589845D4857F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73A1-F35E-46AF-83BC-9323D41D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1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1D36-B8D7-49E4-BD5C-589845D4857F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73A1-F35E-46AF-83BC-9323D41D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8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1D36-B8D7-49E4-BD5C-589845D4857F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73A1-F35E-46AF-83BC-9323D41D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5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1D36-B8D7-49E4-BD5C-589845D4857F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73A1-F35E-46AF-83BC-9323D41D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60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1D36-B8D7-49E4-BD5C-589845D4857F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173A1-F35E-46AF-83BC-9323D41D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15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71D36-B8D7-49E4-BD5C-589845D4857F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4C173A1-F35E-46AF-83BC-9323D41D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0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nnamaria.Manso@RCSDK12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Annamaria.Manso@RCSDK12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csdk12.truenorthlogic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Career in Teaching Department</a:t>
            </a:r>
            <a:br>
              <a:rPr lang="en-US" dirty="0" smtClean="0"/>
            </a:br>
            <a:r>
              <a:rPr lang="en-US" dirty="0" smtClean="0"/>
              <a:t>Intern-Mentor Staff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07556"/>
            <a:ext cx="9144000" cy="1250244"/>
          </a:xfrm>
        </p:spPr>
        <p:txBody>
          <a:bodyPr>
            <a:normAutofit/>
          </a:bodyPr>
          <a:lstStyle/>
          <a:p>
            <a:r>
              <a:rPr lang="en-US" sz="4000" dirty="0" smtClean="0">
                <a:hlinkClick r:id="rId2"/>
              </a:rPr>
              <a:t>Annamaria.Manso@RCSDK12.org</a:t>
            </a:r>
            <a:endParaRPr lang="en-US" sz="4000" dirty="0" smtClean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171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07"/>
          <p:cNvSpPr/>
          <p:nvPr/>
        </p:nvSpPr>
        <p:spPr>
          <a:xfrm>
            <a:off x="1695209" y="426589"/>
            <a:ext cx="1802674" cy="1682931"/>
          </a:xfrm>
          <a:prstGeom prst="ellipse">
            <a:avLst/>
          </a:prstGeom>
          <a:solidFill>
            <a:srgbClr val="E36C09"/>
          </a:solidFill>
          <a:ln w="15875" cap="flat" cmpd="sng">
            <a:solidFill>
              <a:srgbClr val="2841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107"/>
          <p:cNvSpPr/>
          <p:nvPr/>
        </p:nvSpPr>
        <p:spPr>
          <a:xfrm>
            <a:off x="3916870" y="192673"/>
            <a:ext cx="4181703" cy="1083674"/>
          </a:xfrm>
          <a:prstGeom prst="ellipse">
            <a:avLst/>
          </a:prstGeom>
          <a:solidFill>
            <a:srgbClr val="0D8120"/>
          </a:solidFill>
          <a:ln w="15875" cap="flat" cmpd="sng">
            <a:solidFill>
              <a:srgbClr val="2841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107"/>
          <p:cNvSpPr/>
          <p:nvPr/>
        </p:nvSpPr>
        <p:spPr>
          <a:xfrm>
            <a:off x="8608024" y="4595741"/>
            <a:ext cx="1802674" cy="1682931"/>
          </a:xfrm>
          <a:prstGeom prst="ellipse">
            <a:avLst/>
          </a:prstGeom>
          <a:solidFill>
            <a:srgbClr val="E36C09"/>
          </a:solidFill>
          <a:ln w="15875" cap="flat" cmpd="sng">
            <a:solidFill>
              <a:srgbClr val="2841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107"/>
          <p:cNvSpPr/>
          <p:nvPr/>
        </p:nvSpPr>
        <p:spPr>
          <a:xfrm>
            <a:off x="1669083" y="2481165"/>
            <a:ext cx="1802674" cy="1682931"/>
          </a:xfrm>
          <a:prstGeom prst="ellipse">
            <a:avLst/>
          </a:prstGeom>
          <a:solidFill>
            <a:srgbClr val="E36C09"/>
          </a:solidFill>
          <a:ln w="15875" cap="flat" cmpd="sng">
            <a:solidFill>
              <a:srgbClr val="2841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107"/>
          <p:cNvSpPr/>
          <p:nvPr/>
        </p:nvSpPr>
        <p:spPr>
          <a:xfrm>
            <a:off x="4242717" y="1836515"/>
            <a:ext cx="3664978" cy="3209164"/>
          </a:xfrm>
          <a:prstGeom prst="ellipse">
            <a:avLst/>
          </a:prstGeom>
          <a:solidFill>
            <a:srgbClr val="17365D"/>
          </a:solidFill>
          <a:ln w="15875" cap="flat" cmpd="sng">
            <a:solidFill>
              <a:srgbClr val="2841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107"/>
          <p:cNvSpPr txBox="1">
            <a:spLocks noGrp="1"/>
          </p:cNvSpPr>
          <p:nvPr>
            <p:ph type="ctrTitle" idx="4294967295"/>
          </p:nvPr>
        </p:nvSpPr>
        <p:spPr>
          <a:xfrm>
            <a:off x="4468622" y="2521797"/>
            <a:ext cx="3200400" cy="185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lt1"/>
              </a:buClr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PROACTIVE </a:t>
            </a:r>
            <a:b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CLASSROOM</a:t>
            </a:r>
            <a:b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SYSTEMS</a:t>
            </a: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107"/>
          <p:cNvSpPr txBox="1"/>
          <p:nvPr/>
        </p:nvSpPr>
        <p:spPr>
          <a:xfrm>
            <a:off x="1695209" y="738675"/>
            <a:ext cx="1828800" cy="113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FFFFFF"/>
              </a:buClr>
            </a:pPr>
            <a:r>
              <a:rPr lang="en-US" sz="2310" b="1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Defining and Teaching Expectations</a:t>
            </a: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4" name="Google Shape;564;p107"/>
          <p:cNvSpPr txBox="1"/>
          <p:nvPr/>
        </p:nvSpPr>
        <p:spPr>
          <a:xfrm>
            <a:off x="4070624" y="292549"/>
            <a:ext cx="3874195" cy="88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</a:pPr>
            <a:r>
              <a:rPr lang="en-US" sz="280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Building Positive Relationships</a:t>
            </a:r>
            <a:endParaRPr sz="2800" b="1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107"/>
          <p:cNvSpPr txBox="1"/>
          <p:nvPr/>
        </p:nvSpPr>
        <p:spPr>
          <a:xfrm>
            <a:off x="8616043" y="4829385"/>
            <a:ext cx="1828800" cy="1285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</a:pPr>
            <a:r>
              <a:rPr lang="en-US" sz="230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Utilizing for Assessment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566" name="Google Shape;566;p107"/>
          <p:cNvCxnSpPr>
            <a:stCxn id="561" idx="1"/>
          </p:cNvCxnSpPr>
          <p:nvPr/>
        </p:nvCxnSpPr>
        <p:spPr>
          <a:xfrm rot="10800000">
            <a:off x="3353541" y="1748786"/>
            <a:ext cx="1425900" cy="55770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567" name="Google Shape;567;p107"/>
          <p:cNvCxnSpPr/>
          <p:nvPr/>
        </p:nvCxnSpPr>
        <p:spPr>
          <a:xfrm rot="10800000">
            <a:off x="3471759" y="3312329"/>
            <a:ext cx="770959" cy="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568" name="Google Shape;568;p107"/>
          <p:cNvCxnSpPr>
            <a:stCxn id="561" idx="3"/>
          </p:cNvCxnSpPr>
          <p:nvPr/>
        </p:nvCxnSpPr>
        <p:spPr>
          <a:xfrm flipH="1">
            <a:off x="3312441" y="4575708"/>
            <a:ext cx="1467000" cy="39000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569" name="Google Shape;569;p107"/>
          <p:cNvCxnSpPr/>
          <p:nvPr/>
        </p:nvCxnSpPr>
        <p:spPr>
          <a:xfrm>
            <a:off x="7928778" y="3363263"/>
            <a:ext cx="700329" cy="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570" name="Google Shape;570;p107"/>
          <p:cNvCxnSpPr>
            <a:stCxn id="561" idx="7"/>
          </p:cNvCxnSpPr>
          <p:nvPr/>
        </p:nvCxnSpPr>
        <p:spPr>
          <a:xfrm rot="10800000" flipH="1">
            <a:off x="7370971" y="1600286"/>
            <a:ext cx="1271100" cy="70620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571" name="Google Shape;571;p107"/>
          <p:cNvSpPr/>
          <p:nvPr/>
        </p:nvSpPr>
        <p:spPr>
          <a:xfrm>
            <a:off x="8594961" y="426589"/>
            <a:ext cx="1802674" cy="1682931"/>
          </a:xfrm>
          <a:prstGeom prst="ellipse">
            <a:avLst/>
          </a:prstGeom>
          <a:solidFill>
            <a:srgbClr val="E36C09"/>
          </a:solidFill>
          <a:ln w="15875" cap="flat" cmpd="sng">
            <a:solidFill>
              <a:srgbClr val="2841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107"/>
          <p:cNvSpPr/>
          <p:nvPr/>
        </p:nvSpPr>
        <p:spPr>
          <a:xfrm>
            <a:off x="8645148" y="2521798"/>
            <a:ext cx="1802674" cy="1682931"/>
          </a:xfrm>
          <a:prstGeom prst="ellipse">
            <a:avLst/>
          </a:prstGeom>
          <a:solidFill>
            <a:srgbClr val="E36C09"/>
          </a:solidFill>
          <a:ln w="15875" cap="flat" cmpd="sng">
            <a:solidFill>
              <a:srgbClr val="2841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107"/>
          <p:cNvSpPr txBox="1"/>
          <p:nvPr/>
        </p:nvSpPr>
        <p:spPr>
          <a:xfrm>
            <a:off x="8619022" y="2743200"/>
            <a:ext cx="1828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</a:pPr>
            <a:r>
              <a:rPr lang="en-US" sz="234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Engaging Students</a:t>
            </a:r>
            <a:endParaRPr sz="2340" b="1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107"/>
          <p:cNvSpPr/>
          <p:nvPr/>
        </p:nvSpPr>
        <p:spPr>
          <a:xfrm>
            <a:off x="1695209" y="4587455"/>
            <a:ext cx="1802674" cy="1682931"/>
          </a:xfrm>
          <a:prstGeom prst="ellipse">
            <a:avLst/>
          </a:prstGeom>
          <a:solidFill>
            <a:srgbClr val="E36C09"/>
          </a:solidFill>
          <a:ln w="15875" cap="flat" cmpd="sng">
            <a:solidFill>
              <a:srgbClr val="2841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107"/>
          <p:cNvSpPr txBox="1"/>
          <p:nvPr/>
        </p:nvSpPr>
        <p:spPr>
          <a:xfrm>
            <a:off x="1656020" y="2743200"/>
            <a:ext cx="1828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</a:pPr>
            <a:r>
              <a:rPr lang="en-US" sz="230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Establishing Rituals and Routines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576" name="Google Shape;576;p107"/>
          <p:cNvCxnSpPr>
            <a:stCxn id="561" idx="5"/>
          </p:cNvCxnSpPr>
          <p:nvPr/>
        </p:nvCxnSpPr>
        <p:spPr>
          <a:xfrm>
            <a:off x="7370971" y="4575708"/>
            <a:ext cx="1385400" cy="369600"/>
          </a:xfrm>
          <a:prstGeom prst="straightConnector1">
            <a:avLst/>
          </a:prstGeom>
          <a:noFill/>
          <a:ln w="31750" cap="flat" cmpd="sng">
            <a:solidFill>
              <a:schemeClr val="dk1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577" name="Google Shape;577;p107"/>
          <p:cNvCxnSpPr/>
          <p:nvPr/>
        </p:nvCxnSpPr>
        <p:spPr>
          <a:xfrm flipH="1">
            <a:off x="6075206" y="1219419"/>
            <a:ext cx="6384" cy="6529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578" name="Google Shape;578;p107"/>
          <p:cNvSpPr txBox="1"/>
          <p:nvPr/>
        </p:nvSpPr>
        <p:spPr>
          <a:xfrm>
            <a:off x="1662552" y="4855001"/>
            <a:ext cx="1828800" cy="107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</a:pPr>
            <a:r>
              <a:rPr lang="en-US" sz="230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Matching the Environment</a:t>
            </a:r>
            <a:endParaRPr sz="2300" b="1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107"/>
          <p:cNvSpPr txBox="1"/>
          <p:nvPr/>
        </p:nvSpPr>
        <p:spPr>
          <a:xfrm>
            <a:off x="8506443" y="734510"/>
            <a:ext cx="2002973" cy="137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FFFFFF"/>
              </a:buClr>
            </a:pPr>
            <a:r>
              <a:rPr lang="en-US" sz="1754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Creating Systems for Acknowledgment and Correction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>
              <a:lnSpc>
                <a:spcPct val="90000"/>
              </a:lnSpc>
              <a:buClr>
                <a:srgbClr val="FFFFFF"/>
              </a:buClr>
            </a:pPr>
            <a:r>
              <a:rPr lang="en-US" sz="1754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(5:1)</a:t>
            </a:r>
            <a:endParaRPr sz="1754" b="1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107"/>
          <p:cNvSpPr/>
          <p:nvPr/>
        </p:nvSpPr>
        <p:spPr>
          <a:xfrm>
            <a:off x="3916870" y="5489853"/>
            <a:ext cx="4181703" cy="1083674"/>
          </a:xfrm>
          <a:prstGeom prst="ellipse">
            <a:avLst/>
          </a:prstGeom>
          <a:solidFill>
            <a:srgbClr val="0D8120"/>
          </a:solidFill>
          <a:ln w="15875" cap="flat" cmpd="sng">
            <a:solidFill>
              <a:srgbClr val="2841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107"/>
          <p:cNvSpPr txBox="1"/>
          <p:nvPr/>
        </p:nvSpPr>
        <p:spPr>
          <a:xfrm>
            <a:off x="4070623" y="5597150"/>
            <a:ext cx="3874195" cy="88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</a:pPr>
            <a:r>
              <a:rPr lang="en-US" sz="280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Effective Instruction</a:t>
            </a:r>
            <a:endParaRPr sz="2800" b="1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2" name="Google Shape;582;p107"/>
          <p:cNvCxnSpPr>
            <a:stCxn id="561" idx="4"/>
          </p:cNvCxnSpPr>
          <p:nvPr/>
        </p:nvCxnSpPr>
        <p:spPr>
          <a:xfrm flipH="1">
            <a:off x="6068906" y="5045679"/>
            <a:ext cx="6300" cy="4755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82226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Closing…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01423"/>
            <a:ext cx="11029244" cy="45399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00" b="1" i="1" dirty="0" smtClean="0"/>
          </a:p>
          <a:p>
            <a:pPr marL="0" indent="0">
              <a:buNone/>
            </a:pPr>
            <a:endParaRPr lang="en-US" sz="2400" b="1" i="1" dirty="0" smtClean="0"/>
          </a:p>
          <a:p>
            <a:r>
              <a:rPr lang="en-US" sz="2400" b="1" i="1" dirty="0" smtClean="0"/>
              <a:t>We are here to meet your needs! If there is something tha</a:t>
            </a:r>
            <a:r>
              <a:rPr lang="en-US" sz="2400" b="1" i="1" dirty="0" smtClean="0"/>
              <a:t>t you would like to see offered, talk to your mentor, or email me directly!</a:t>
            </a:r>
          </a:p>
          <a:p>
            <a:endParaRPr lang="en-US" sz="2400" b="1" i="1" dirty="0"/>
          </a:p>
          <a:p>
            <a:r>
              <a:rPr lang="en-US" sz="2400" b="1" i="1" dirty="0" smtClean="0">
                <a:hlinkClick r:id="rId2"/>
              </a:rPr>
              <a:t>Annamaria.Manso@RCSDK12.org</a:t>
            </a:r>
            <a:endParaRPr lang="en-US" sz="2400" b="1" i="1" dirty="0" smtClean="0"/>
          </a:p>
          <a:p>
            <a:pPr marL="0" indent="0">
              <a:buNone/>
            </a:pPr>
            <a:endParaRPr lang="en-US" sz="2400" b="1" i="1" dirty="0" smtClean="0"/>
          </a:p>
          <a:p>
            <a:endParaRPr lang="en-US" sz="2400" b="1" i="1" dirty="0" smtClean="0"/>
          </a:p>
          <a:p>
            <a:endParaRPr lang="en-US" sz="2600" b="1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1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</a:t>
            </a:r>
            <a:r>
              <a:rPr lang="en-US" dirty="0" smtClean="0"/>
              <a:t>l Learning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088445"/>
            <a:ext cx="8596668" cy="3952918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 smtClean="0"/>
              <a:t>Career in Teaching Website</a:t>
            </a:r>
          </a:p>
          <a:p>
            <a:r>
              <a:rPr lang="en-US" sz="2800" b="1" dirty="0" smtClean="0"/>
              <a:t>Left side – CIT Staff Development</a:t>
            </a:r>
            <a:endParaRPr lang="en-US" sz="2800" b="1" dirty="0"/>
          </a:p>
          <a:p>
            <a:r>
              <a:rPr lang="en-US" sz="2800" b="1" dirty="0" smtClean="0"/>
              <a:t>CIT </a:t>
            </a:r>
            <a:r>
              <a:rPr lang="en-US" sz="2800" b="1" dirty="0"/>
              <a:t>Professional Learning Catalog</a:t>
            </a:r>
            <a:endParaRPr lang="en-US" sz="2800" b="0" dirty="0" smtClean="0">
              <a:effectLst/>
            </a:endParaRPr>
          </a:p>
          <a:p>
            <a:r>
              <a:rPr lang="en-US" sz="2800" dirty="0"/>
              <a:t>Register at </a:t>
            </a:r>
            <a:r>
              <a:rPr lang="en-US" sz="2800" u="sng" dirty="0" smtClean="0">
                <a:hlinkClick r:id="rId2"/>
              </a:rPr>
              <a:t>www.rcsdk12.truenorthlogic.com</a:t>
            </a:r>
            <a:endParaRPr lang="en-US" sz="2800" u="sng" dirty="0" smtClean="0"/>
          </a:p>
          <a:p>
            <a:pPr marL="0" indent="0">
              <a:buNone/>
            </a:pPr>
            <a:endParaRPr lang="en-US" sz="2800" u="sng" dirty="0" smtClean="0"/>
          </a:p>
          <a:p>
            <a:r>
              <a:rPr lang="en-US" sz="2800" b="1" dirty="0" smtClean="0">
                <a:solidFill>
                  <a:schemeClr val="tx1"/>
                </a:solidFill>
              </a:rPr>
              <a:t>ALL SESSIONS TO TAKE PLACE AT THE RTA OFFICES</a:t>
            </a:r>
          </a:p>
          <a:p>
            <a:pPr lvl="1"/>
            <a:r>
              <a:rPr lang="en-US" sz="2600" b="1" dirty="0" smtClean="0">
                <a:solidFill>
                  <a:schemeClr val="tx1"/>
                </a:solidFill>
              </a:rPr>
              <a:t>30 North Union Street </a:t>
            </a:r>
            <a:r>
              <a:rPr lang="en-US" sz="2600" b="1" dirty="0" smtClean="0">
                <a:solidFill>
                  <a:schemeClr val="tx1"/>
                </a:solidFill>
              </a:rPr>
              <a:t> </a:t>
            </a:r>
            <a:endParaRPr lang="en-US" sz="2600" b="1" dirty="0">
              <a:solidFill>
                <a:schemeClr val="tx1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81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Professional Learning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Rochester Teaching Academy  </a:t>
            </a:r>
          </a:p>
          <a:p>
            <a:r>
              <a:rPr lang="en-US" sz="3200" dirty="0" smtClean="0"/>
              <a:t>Rochester Teacher Center</a:t>
            </a:r>
          </a:p>
          <a:p>
            <a:r>
              <a:rPr lang="en-US" sz="3200" dirty="0" smtClean="0"/>
              <a:t>Roc Restorative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91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4 –Professional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35289"/>
            <a:ext cx="9527822" cy="4651022"/>
          </a:xfrm>
        </p:spPr>
        <p:txBody>
          <a:bodyPr/>
          <a:lstStyle/>
          <a:p>
            <a:r>
              <a:rPr lang="en-US" sz="2000" b="1" i="1" dirty="0"/>
              <a:t>4e: Growing and Developing </a:t>
            </a:r>
            <a:r>
              <a:rPr lang="en-US" sz="2000" b="1" i="1" dirty="0" smtClean="0"/>
              <a:t>Professionally</a:t>
            </a:r>
          </a:p>
          <a:p>
            <a:r>
              <a:rPr lang="en-US" sz="2000" dirty="0"/>
              <a:t>As in other professions, the complexity of teaching requires continued growth and development, in order to remain </a:t>
            </a:r>
            <a:r>
              <a:rPr lang="en-US" sz="2000" dirty="0" smtClean="0"/>
              <a:t>current.  </a:t>
            </a:r>
          </a:p>
          <a:p>
            <a:r>
              <a:rPr lang="en-US" sz="2000" dirty="0"/>
              <a:t>Indicators include:</a:t>
            </a:r>
          </a:p>
          <a:p>
            <a:pPr lvl="0"/>
            <a:r>
              <a:rPr lang="en-US" sz="2000" dirty="0"/>
              <a:t>Frequent teacher attendance in courses and workshops; regular academic reading.</a:t>
            </a:r>
          </a:p>
          <a:p>
            <a:pPr lvl="0"/>
            <a:r>
              <a:rPr lang="en-US" sz="2000" dirty="0"/>
              <a:t>Participation in learning networks with colleagues; feedback freely shared </a:t>
            </a:r>
          </a:p>
          <a:p>
            <a:pPr lvl="0"/>
            <a:r>
              <a:rPr lang="en-US" sz="2000" dirty="0"/>
              <a:t>Participation in professional organizations supporting academic inquiry.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96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7319"/>
          </a:xfrm>
        </p:spPr>
        <p:txBody>
          <a:bodyPr/>
          <a:lstStyle/>
          <a:p>
            <a:r>
              <a:rPr lang="en-US" dirty="0" smtClean="0"/>
              <a:t>Offerings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67" y="1557867"/>
            <a:ext cx="11954933" cy="46190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400" b="1" i="1" dirty="0" smtClean="0"/>
              <a:t>Classroom </a:t>
            </a:r>
            <a:r>
              <a:rPr lang="en-US" sz="2400" b="1" i="1" dirty="0"/>
              <a:t>Management Q &amp; </a:t>
            </a:r>
            <a:r>
              <a:rPr lang="en-US" sz="2400" b="1" i="1" dirty="0" smtClean="0"/>
              <a:t>A </a:t>
            </a:r>
            <a:r>
              <a:rPr lang="en-US" sz="2400" b="1" i="1" dirty="0" smtClean="0">
                <a:solidFill>
                  <a:srgbClr val="FF0000"/>
                </a:solidFill>
              </a:rPr>
              <a:t>(10/9 – 4:15-6:15)</a:t>
            </a:r>
            <a:endParaRPr lang="en-US" sz="2400" b="1" i="1" dirty="0" smtClean="0"/>
          </a:p>
          <a:p>
            <a:r>
              <a:rPr lang="en-US" sz="2400" b="1" i="1" dirty="0" smtClean="0"/>
              <a:t>Preparing </a:t>
            </a:r>
            <a:r>
              <a:rPr lang="en-US" sz="2400" b="1" i="1" dirty="0"/>
              <a:t>for your Parent-Teacher </a:t>
            </a:r>
            <a:r>
              <a:rPr lang="en-US" sz="2400" b="1" i="1" dirty="0" smtClean="0"/>
              <a:t>Conferences</a:t>
            </a:r>
            <a:r>
              <a:rPr lang="en-US" sz="2400" b="1" dirty="0" smtClean="0">
                <a:solidFill>
                  <a:srgbClr val="FF0000"/>
                </a:solidFill>
              </a:rPr>
              <a:t>(10/1 – 4:15-6:15)  </a:t>
            </a:r>
            <a:endParaRPr lang="en-US" sz="2400" b="1" i="1" dirty="0" smtClean="0"/>
          </a:p>
          <a:p>
            <a:r>
              <a:rPr lang="en-US" sz="2400" b="1" i="1" dirty="0"/>
              <a:t>Writing Progress Reports, Preparing for Annual Reviews, and Writing Quality </a:t>
            </a:r>
            <a:r>
              <a:rPr lang="en-US" sz="2400" b="1" i="1" dirty="0" smtClean="0"/>
              <a:t>Goals  </a:t>
            </a:r>
            <a:r>
              <a:rPr lang="en-US" sz="2400" b="1" i="1" dirty="0" smtClean="0">
                <a:solidFill>
                  <a:srgbClr val="FF0000"/>
                </a:solidFill>
              </a:rPr>
              <a:t>(9/18, 9/25, 10/2 – 4:15-6:15)</a:t>
            </a:r>
            <a:endParaRPr lang="en-US" sz="2400" b="1" i="1" dirty="0" smtClean="0">
              <a:solidFill>
                <a:srgbClr val="FF0000"/>
              </a:solidFill>
            </a:endParaRPr>
          </a:p>
          <a:p>
            <a:r>
              <a:rPr lang="en-US" sz="2400" b="1" i="1" dirty="0"/>
              <a:t>Co-Teaching; A Shared Belief System for Success in Teaching and </a:t>
            </a:r>
            <a:r>
              <a:rPr lang="en-US" sz="2400" b="1" i="1" dirty="0" smtClean="0"/>
              <a:t>Learning in the Special Education </a:t>
            </a:r>
            <a:r>
              <a:rPr lang="en-US" sz="2400" b="1" i="1" dirty="0" smtClean="0"/>
              <a:t>Classroom</a:t>
            </a:r>
            <a:endParaRPr lang="en-US" sz="2400" b="1" i="1" dirty="0" smtClean="0"/>
          </a:p>
          <a:p>
            <a:r>
              <a:rPr lang="en-US" sz="2400" b="1" i="1" dirty="0" smtClean="0">
                <a:effectLst/>
              </a:rPr>
              <a:t>Learn How To Use The Danielson Framework To Enhance Your </a:t>
            </a:r>
            <a:r>
              <a:rPr lang="en-US" sz="2400" b="1" i="1" dirty="0" smtClean="0">
                <a:effectLst/>
              </a:rPr>
              <a:t>Practice </a:t>
            </a:r>
          </a:p>
          <a:p>
            <a:pPr marL="0" indent="0">
              <a:buNone/>
            </a:pPr>
            <a:r>
              <a:rPr lang="en-US" sz="2400" b="1" i="1" dirty="0" smtClean="0">
                <a:solidFill>
                  <a:srgbClr val="FF0000"/>
                </a:solidFill>
                <a:effectLst/>
              </a:rPr>
              <a:t>(12/2 and 12/9 – 4:15-6:15)</a:t>
            </a:r>
            <a:endParaRPr lang="en-US" sz="2400" b="1" i="1" dirty="0" smtClean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2612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Bilingual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90" y="1546578"/>
            <a:ext cx="10645422" cy="4494784"/>
          </a:xfrm>
        </p:spPr>
        <p:txBody>
          <a:bodyPr>
            <a:normAutofit fontScale="25000" lnSpcReduction="20000"/>
          </a:bodyPr>
          <a:lstStyle/>
          <a:p>
            <a:r>
              <a:rPr lang="en-US" sz="9600" b="1" i="1" dirty="0"/>
              <a:t>Best Practices for Working with ELLS: Incorporating </a:t>
            </a:r>
            <a:r>
              <a:rPr lang="en-US" sz="9600" b="1" i="1" dirty="0" err="1"/>
              <a:t>Translanguaging</a:t>
            </a:r>
            <a:r>
              <a:rPr lang="en-US" sz="9600" b="1" i="1" dirty="0"/>
              <a:t> Strategies into </a:t>
            </a:r>
            <a:r>
              <a:rPr lang="en-US" sz="9600" b="1" i="1" dirty="0" smtClean="0"/>
              <a:t>Instruction</a:t>
            </a:r>
            <a:endParaRPr lang="en-US" sz="9600" b="1" i="1" dirty="0"/>
          </a:p>
          <a:p>
            <a:r>
              <a:rPr lang="en-US" sz="9600" b="1" i="1" dirty="0"/>
              <a:t>Best Practices for Working with ELLS: Understanding the Bilingual Common Core Progressions</a:t>
            </a:r>
          </a:p>
          <a:p>
            <a:r>
              <a:rPr lang="en-US" sz="9600" b="1" i="1" dirty="0"/>
              <a:t>Best Practices for Working with ELLS: Understanding the Bilingual Common Core Progressions</a:t>
            </a:r>
          </a:p>
          <a:p>
            <a:r>
              <a:rPr lang="en-US" sz="9600" b="1" i="1" dirty="0"/>
              <a:t>Best Practices for Working with ELLS: Using SIOP to Guide Planning and </a:t>
            </a:r>
            <a:r>
              <a:rPr lang="en-US" sz="9600" b="1" i="1" dirty="0" smtClean="0"/>
              <a:t>Instruction</a:t>
            </a:r>
          </a:p>
          <a:p>
            <a:r>
              <a:rPr lang="en-US" sz="9600" b="1" i="1" dirty="0"/>
              <a:t>Co-Teaching; A Shared Belief System for Success in Teaching and Learning in the Bilingual Classroom</a:t>
            </a:r>
          </a:p>
          <a:p>
            <a:r>
              <a:rPr lang="en-US" sz="9600" b="1" i="1" dirty="0"/>
              <a:t/>
            </a:r>
            <a:br>
              <a:rPr lang="en-US" sz="9600" b="1" i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71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01423"/>
            <a:ext cx="11029244" cy="45399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00" b="1" i="1" dirty="0" smtClean="0"/>
          </a:p>
          <a:p>
            <a:r>
              <a:rPr lang="en-US" sz="2400" b="1" i="1" dirty="0" smtClean="0"/>
              <a:t>Culturally Responsive Teaching and The Brain</a:t>
            </a:r>
          </a:p>
          <a:p>
            <a:r>
              <a:rPr lang="en-US" sz="2400" b="1" i="1" dirty="0" smtClean="0"/>
              <a:t>Trauma and Resilience: What is a Trauma Informed School ?</a:t>
            </a:r>
          </a:p>
          <a:p>
            <a:r>
              <a:rPr lang="en-US" sz="2400" b="1" i="1" dirty="0" smtClean="0"/>
              <a:t>Using Restorative Language in the Classroom</a:t>
            </a:r>
          </a:p>
          <a:p>
            <a:r>
              <a:rPr lang="en-US" sz="2400" b="1" i="1" dirty="0" smtClean="0"/>
              <a:t>Integrating Peace Circles in the Classroom</a:t>
            </a:r>
          </a:p>
          <a:p>
            <a:r>
              <a:rPr lang="en-US" sz="2400" b="1" i="1" dirty="0" smtClean="0"/>
              <a:t>Integrating Academic Circles in the Classroom</a:t>
            </a:r>
          </a:p>
          <a:p>
            <a:r>
              <a:rPr lang="en-US" sz="2400" b="1" i="1" dirty="0" smtClean="0"/>
              <a:t>Self-Care for Teachers</a:t>
            </a:r>
          </a:p>
          <a:p>
            <a:endParaRPr lang="en-US" sz="2400" b="1" i="1" dirty="0" smtClean="0"/>
          </a:p>
          <a:p>
            <a:endParaRPr lang="en-US" sz="2400" b="1" i="1" dirty="0" smtClean="0"/>
          </a:p>
          <a:p>
            <a:endParaRPr lang="en-US" sz="2600" b="1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73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Establishing Collaborative Classrooms</a:t>
            </a:r>
            <a:br>
              <a:rPr lang="en-US" dirty="0" smtClean="0"/>
            </a:br>
            <a:r>
              <a:rPr lang="en-US" dirty="0" smtClean="0"/>
              <a:t>                       </a:t>
            </a:r>
            <a:r>
              <a:rPr lang="en-US" sz="3600" dirty="0" smtClean="0"/>
              <a:t>Elementary (K-6)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67" y="2160589"/>
            <a:ext cx="10961511" cy="3880773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Activities to implement and develop  collaborative relationships within the classroom environment.</a:t>
            </a:r>
          </a:p>
          <a:p>
            <a:pPr lvl="0"/>
            <a:r>
              <a:rPr lang="en-US" sz="2800" dirty="0"/>
              <a:t>Using interactive modeling to reflect, develop and implement rituals and routines.</a:t>
            </a:r>
          </a:p>
          <a:p>
            <a:pPr lvl="0"/>
            <a:r>
              <a:rPr lang="en-US" sz="2800" dirty="0"/>
              <a:t>Reflect on teacher and student roles in developing collaborative classrooms through restorative practices, engagement, academic and behavioral protocols.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949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>
            <a:spLocks noGrp="1"/>
          </p:cNvSpPr>
          <p:nvPr>
            <p:ph type="ctrTitle"/>
          </p:nvPr>
        </p:nvSpPr>
        <p:spPr>
          <a:xfrm>
            <a:off x="172485" y="52300"/>
            <a:ext cx="6687143" cy="122361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/>
            <a:r>
              <a:rPr lang="en" sz="3600" b="1" dirty="0" smtClean="0"/>
              <a:t>Secondary  (7-12)</a:t>
            </a:r>
            <a:endParaRPr sz="3600" b="1" dirty="0"/>
          </a:p>
        </p:txBody>
      </p:sp>
      <p:sp>
        <p:nvSpPr>
          <p:cNvPr id="135" name="Google Shape;135;p25"/>
          <p:cNvSpPr txBox="1"/>
          <p:nvPr/>
        </p:nvSpPr>
        <p:spPr>
          <a:xfrm>
            <a:off x="172485" y="1449977"/>
            <a:ext cx="5432000" cy="39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2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Creating a Positive Environment for Students </a:t>
            </a:r>
            <a:endParaRPr sz="2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609585" indent="-507987" defTabSz="1219170">
              <a:buClr>
                <a:srgbClr val="000000"/>
              </a:buClr>
              <a:buSzPts val="2400"/>
              <a:buFont typeface="Arial"/>
              <a:buChar char="●"/>
            </a:pPr>
            <a:r>
              <a:rPr lang="en" sz="2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Creating an Environment of Respect and Rapport</a:t>
            </a:r>
            <a:endParaRPr sz="2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1219170" defTabSz="1219170">
              <a:buClr>
                <a:srgbClr val="000000"/>
              </a:buClr>
            </a:pPr>
            <a:endParaRPr sz="2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609585" indent="-507987" defTabSz="1219170">
              <a:buClr>
                <a:srgbClr val="000000"/>
              </a:buClr>
              <a:buSzPts val="2400"/>
              <a:buFont typeface="Arial"/>
              <a:buChar char="●"/>
            </a:pPr>
            <a:r>
              <a:rPr lang="en" sz="28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Establishing a Culture for Learning</a:t>
            </a:r>
            <a:endParaRPr sz="2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26" name="Picture 4" descr="Image result for middle school stud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334" y="4048932"/>
            <a:ext cx="4618666" cy="277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When teachers see similarities with students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424" y="2188904"/>
            <a:ext cx="2785872" cy="1860028"/>
          </a:xfrm>
          <a:prstGeom prst="rect">
            <a:avLst/>
          </a:prstGeom>
        </p:spPr>
      </p:pic>
      <p:pic>
        <p:nvPicPr>
          <p:cNvPr id="3" name="Picture 2" descr="M&amp;M's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43" y="5043041"/>
            <a:ext cx="4782683" cy="16165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36486" y="664105"/>
            <a:ext cx="1214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/>
                </a:solidFill>
              </a:rPr>
              <a:t>3 As</a:t>
            </a:r>
            <a:endParaRPr lang="en-US" sz="3600" dirty="0">
              <a:solidFill>
                <a:schemeClr val="bg2"/>
              </a:solidFill>
            </a:endParaRPr>
          </a:p>
        </p:txBody>
      </p:sp>
      <p:pic>
        <p:nvPicPr>
          <p:cNvPr id="6" name="Picture 5" descr="That Girl, Fae | seem to have derailed my own blo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031" y="2608480"/>
            <a:ext cx="1106355" cy="1440452"/>
          </a:xfrm>
          <a:prstGeom prst="rect">
            <a:avLst/>
          </a:prstGeom>
        </p:spPr>
      </p:pic>
      <p:pic>
        <p:nvPicPr>
          <p:cNvPr id="7" name="Picture 6" descr="Moving at the Speed of Creativity | Lessons Learned With ...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944" y="227556"/>
            <a:ext cx="2214264" cy="166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6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1391</TotalTime>
  <Words>405</Words>
  <Application>Microsoft Office PowerPoint</Application>
  <PresentationFormat>Widescreen</PresentationFormat>
  <Paragraphs>78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Trebuchet MS</vt:lpstr>
      <vt:lpstr>Wingdings 3</vt:lpstr>
      <vt:lpstr>Facet</vt:lpstr>
      <vt:lpstr>Career in Teaching Department Intern-Mentor Staff Development</vt:lpstr>
      <vt:lpstr>Professional Learning Opportunities</vt:lpstr>
      <vt:lpstr>Other Professional Learning Opportunities</vt:lpstr>
      <vt:lpstr>Domain 4 –Professional Responsibilities</vt:lpstr>
      <vt:lpstr>Offerings</vt:lpstr>
      <vt:lpstr>Bilingual</vt:lpstr>
      <vt:lpstr>PowerPoint Presentation</vt:lpstr>
      <vt:lpstr>Establishing Collaborative Classrooms                        Elementary (K-6)</vt:lpstr>
      <vt:lpstr>Secondary  (7-12)</vt:lpstr>
      <vt:lpstr>PROACTIVE  CLASSROOM SYSTEMS</vt:lpstr>
      <vt:lpstr>In Closing…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Manso, Annamaria</dc:creator>
  <cp:lastModifiedBy>Manso, Annamaria</cp:lastModifiedBy>
  <cp:revision>25</cp:revision>
  <dcterms:created xsi:type="dcterms:W3CDTF">2019-08-15T20:21:59Z</dcterms:created>
  <dcterms:modified xsi:type="dcterms:W3CDTF">2019-08-19T17:42:20Z</dcterms:modified>
</cp:coreProperties>
</file>